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2"/>
  </p:notesMasterIdLst>
  <p:sldIdLst>
    <p:sldId id="256" r:id="rId2"/>
    <p:sldId id="259" r:id="rId3"/>
    <p:sldId id="263" r:id="rId4"/>
    <p:sldId id="264" r:id="rId5"/>
    <p:sldId id="344" r:id="rId6"/>
    <p:sldId id="271" r:id="rId7"/>
    <p:sldId id="266" r:id="rId8"/>
    <p:sldId id="345" r:id="rId9"/>
    <p:sldId id="346" r:id="rId10"/>
    <p:sldId id="347" r:id="rId11"/>
    <p:sldId id="348" r:id="rId12"/>
    <p:sldId id="350" r:id="rId13"/>
    <p:sldId id="349" r:id="rId14"/>
    <p:sldId id="351" r:id="rId15"/>
    <p:sldId id="352" r:id="rId16"/>
    <p:sldId id="353" r:id="rId17"/>
    <p:sldId id="354" r:id="rId18"/>
    <p:sldId id="355" r:id="rId19"/>
    <p:sldId id="356" r:id="rId20"/>
    <p:sldId id="258" r:id="rId21"/>
  </p:sldIdLst>
  <p:sldSz cx="9144000" cy="5143500" type="screen16x9"/>
  <p:notesSz cx="6858000" cy="9144000"/>
  <p:embeddedFontLst>
    <p:embeddedFont>
      <p:font typeface="DM Serif Display" pitchFamily="2" charset="0"/>
      <p:regular r:id="rId23"/>
      <p:italic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0AB0E1-9BCA-4193-91EF-8D47D3DF6DB1}">
  <a:tblStyle styleId="{150AB0E1-9BCA-4193-91EF-8D47D3DF6D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956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60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05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87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8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7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425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605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558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14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588ae0e4b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588ae0e4b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09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14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61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" action="ppaction://noaction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" action="ppaction://noaction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9" r:id="rId7"/>
    <p:sldLayoutId id="2147483690" r:id="rId8"/>
    <p:sldLayoutId id="214748369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2449500" y="1648777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Maven Market</a:t>
            </a:r>
            <a:br>
              <a:rPr lang="en"/>
            </a:br>
            <a:r>
              <a:rPr lang="en"/>
              <a:t>Report</a:t>
            </a:r>
            <a:endParaRPr/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10750" y="1275751"/>
            <a:ext cx="4261249" cy="3612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There have been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improvements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both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Quantities Sold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Profits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each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store type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Deluxe Supermarket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stands out with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most significant increase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experiencing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300% growth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profits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while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Gourmet and </a:t>
            </a:r>
            <a:r>
              <a:rPr lang="en-US" b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Mid-size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Supermarkets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also saw impressive growth rates of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approximately 100%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contrast, the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Small Grocery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store type remained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unchanged growth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very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little profits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other store types.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66213-22FA-E5DE-3E76-607636C20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" r="569"/>
          <a:stretch/>
        </p:blipFill>
        <p:spPr>
          <a:xfrm>
            <a:off x="5222258" y="1883731"/>
            <a:ext cx="3290496" cy="320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60521-1812-7CD4-6BAE-57F979FC8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258" y="168151"/>
            <a:ext cx="3290496" cy="1561591"/>
          </a:xfrm>
          <a:prstGeom prst="rect">
            <a:avLst/>
          </a:prstGeom>
        </p:spPr>
      </p:pic>
      <p:sp>
        <p:nvSpPr>
          <p:cNvPr id="2" name="Google Shape;363;p59">
            <a:extLst>
              <a:ext uri="{FF2B5EF4-FFF2-40B4-BE49-F238E27FC236}">
                <a16:creationId xmlns:a16="http://schemas.microsoft.com/office/drawing/2014/main" id="{804F539D-145C-DB74-2030-C307A6FCAEFF}"/>
              </a:ext>
            </a:extLst>
          </p:cNvPr>
          <p:cNvSpPr txBox="1">
            <a:spLocks/>
          </p:cNvSpPr>
          <p:nvPr/>
        </p:nvSpPr>
        <p:spPr>
          <a:xfrm>
            <a:off x="320585" y="87564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Store type</a:t>
            </a:r>
          </a:p>
        </p:txBody>
      </p:sp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66DDA812-0287-0DAC-1FCE-3586AA5ED4E7}"/>
              </a:ext>
            </a:extLst>
          </p:cNvPr>
          <p:cNvSpPr txBox="1">
            <a:spLocks/>
          </p:cNvSpPr>
          <p:nvPr/>
        </p:nvSpPr>
        <p:spPr>
          <a:xfrm>
            <a:off x="28862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12558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445456" y="2354024"/>
            <a:ext cx="6052501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Overall,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revenues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the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brands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relatively similar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with no standout performers. Among them,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top spot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belongs to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Hermanos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(3.21%), followed by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Tell Tale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(2.92%) at second place,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Ebony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(2.82%) at third place On the other hand,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Symphony, Toretti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King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represent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bottom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three brands, contributing to nearly 0.1% of the total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44FD-8105-08BB-2EA0-67F377FC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6" y="1533166"/>
            <a:ext cx="1735628" cy="3266431"/>
          </a:xfrm>
          <a:prstGeom prst="rect">
            <a:avLst/>
          </a:prstGeom>
        </p:spPr>
      </p:pic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053CE9AD-0304-AF0F-D954-6A1027F61BC7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  <p:sp>
        <p:nvSpPr>
          <p:cNvPr id="15" name="Google Shape;363;p59">
            <a:extLst>
              <a:ext uri="{FF2B5EF4-FFF2-40B4-BE49-F238E27FC236}">
                <a16:creationId xmlns:a16="http://schemas.microsoft.com/office/drawing/2014/main" id="{9D25664D-6D6C-BCFB-E29F-67FB7E6C9239}"/>
              </a:ext>
            </a:extLst>
          </p:cNvPr>
          <p:cNvSpPr txBox="1">
            <a:spLocks/>
          </p:cNvSpPr>
          <p:nvPr/>
        </p:nvSpPr>
        <p:spPr>
          <a:xfrm>
            <a:off x="320585" y="87564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40461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061253" y="711963"/>
            <a:ext cx="6188168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Marital Status and Homeonwer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largest revenue contribution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approximately $0.45 million came from the group of customers who were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married and owned a house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which was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twice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the contribution of the group who were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married but did not own a house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with a revenue of approximately $0.15 million. Meanwhile, the group of customers who are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single and either own or do not own a house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made substantial contributions.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the distribution of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Card Types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customers,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common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type was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Bronze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(5.7K), followed by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Normal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(2.4K),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Golden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(1.2K)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Silver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(960). As a result, the company should find some ways to encourage customers to upgrade their card type and make more purchases. </a:t>
            </a:r>
          </a:p>
        </p:txBody>
      </p:sp>
      <p:sp>
        <p:nvSpPr>
          <p:cNvPr id="5" name="Google Shape;363;p59">
            <a:extLst>
              <a:ext uri="{FF2B5EF4-FFF2-40B4-BE49-F238E27FC236}">
                <a16:creationId xmlns:a16="http://schemas.microsoft.com/office/drawing/2014/main" id="{8ED1548D-E4C9-DCDF-F66B-AC5220C30D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6125" y="-19878"/>
            <a:ext cx="4027134" cy="466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Demographics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08720-0A1E-7144-D4A9-8FF75517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56" y="3121301"/>
            <a:ext cx="2609850" cy="1952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118AE-D31D-951F-CDA0-42D33A264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8" r="1696"/>
          <a:stretch/>
        </p:blipFill>
        <p:spPr>
          <a:xfrm>
            <a:off x="301105" y="658662"/>
            <a:ext cx="2603401" cy="1913088"/>
          </a:xfrm>
          <a:prstGeom prst="rect">
            <a:avLst/>
          </a:prstGeom>
        </p:spPr>
      </p:pic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49200ACF-0B0C-061E-9F30-629CA4B011FD}"/>
              </a:ext>
            </a:extLst>
          </p:cNvPr>
          <p:cNvSpPr txBox="1">
            <a:spLocks/>
          </p:cNvSpPr>
          <p:nvPr/>
        </p:nvSpPr>
        <p:spPr>
          <a:xfrm>
            <a:off x="3061253" y="365456"/>
            <a:ext cx="3341224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Marital Status and Homeowner</a:t>
            </a:r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770030B1-3516-D2B2-C15A-640E11702BAD}"/>
              </a:ext>
            </a:extLst>
          </p:cNvPr>
          <p:cNvSpPr txBox="1">
            <a:spLocks/>
          </p:cNvSpPr>
          <p:nvPr/>
        </p:nvSpPr>
        <p:spPr>
          <a:xfrm>
            <a:off x="3061253" y="3190875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Card Type</a:t>
            </a:r>
          </a:p>
        </p:txBody>
      </p:sp>
    </p:spTree>
    <p:extLst>
      <p:ext uri="{BB962C8B-B14F-4D97-AF65-F5344CB8AC3E}">
        <p14:creationId xmlns:p14="http://schemas.microsoft.com/office/powerpoint/2010/main" val="241860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01397" y="813392"/>
            <a:ext cx="5925303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</a:t>
            </a:r>
            <a:r>
              <a:rPr lang="en-US" b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 group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our customers are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primarily adults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between the ages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25 and 55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This age group represents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biggest growth opportunity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company. However, it is interesting that the company also has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base among those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 55 years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age. This demographic may be more interested in products such as health and wellness, home goods, and travel,…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</a:t>
            </a:r>
            <a:r>
              <a:rPr lang="en-US" b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Annual Incomes</a:t>
            </a:r>
            <a:r>
              <a:rPr lang="en-US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portion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the customers fall within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low-middle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income range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from $10k - $90k, spending a moderate amount of money on our company’s products. Meanwhile, there are only a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few customers with higher incomes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who make purchases and contribute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minimally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our revenue.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867DF-32CF-7043-90C9-C5DA9834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95" y="569125"/>
            <a:ext cx="2686425" cy="2181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F2099-15A6-207E-7BA6-6DBB0415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295" y="2844987"/>
            <a:ext cx="2705478" cy="2200582"/>
          </a:xfrm>
          <a:prstGeom prst="rect">
            <a:avLst/>
          </a:prstGeom>
        </p:spPr>
      </p:pic>
      <p:sp>
        <p:nvSpPr>
          <p:cNvPr id="4" name="Google Shape;363;p59">
            <a:extLst>
              <a:ext uri="{FF2B5EF4-FFF2-40B4-BE49-F238E27FC236}">
                <a16:creationId xmlns:a16="http://schemas.microsoft.com/office/drawing/2014/main" id="{97C1327F-4D15-63D8-369D-1A9C98925F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2921" y="7647"/>
            <a:ext cx="4027134" cy="466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Demographics</a:t>
            </a:r>
            <a:endParaRPr sz="2400"/>
          </a:p>
        </p:txBody>
      </p:sp>
      <p:sp>
        <p:nvSpPr>
          <p:cNvPr id="5" name="Google Shape;363;p59">
            <a:extLst>
              <a:ext uri="{FF2B5EF4-FFF2-40B4-BE49-F238E27FC236}">
                <a16:creationId xmlns:a16="http://schemas.microsoft.com/office/drawing/2014/main" id="{0348B082-C7B4-8766-4115-D255DFEA2841}"/>
              </a:ext>
            </a:extLst>
          </p:cNvPr>
          <p:cNvSpPr txBox="1">
            <a:spLocks/>
          </p:cNvSpPr>
          <p:nvPr/>
        </p:nvSpPr>
        <p:spPr>
          <a:xfrm>
            <a:off x="201397" y="47422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Age Group</a:t>
            </a:r>
          </a:p>
        </p:txBody>
      </p:sp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A1CF8131-0039-1381-CE3C-2F10817D51AD}"/>
              </a:ext>
            </a:extLst>
          </p:cNvPr>
          <p:cNvSpPr txBox="1">
            <a:spLocks/>
          </p:cNvSpPr>
          <p:nvPr/>
        </p:nvSpPr>
        <p:spPr>
          <a:xfrm>
            <a:off x="201397" y="3062188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5332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24968" y="781645"/>
            <a:ext cx="8919032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Occupation and Total Children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it is noteworthy that customers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children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(1-4 children) contributed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revenue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than those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without children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Professional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job holders comprised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largest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count and revenue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contributors compared to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small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number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Clerical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job holders. Meanwhile, the group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Skilled Manual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Manual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job holders contributed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second highest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amount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which was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slightly more than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Management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job holders.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3" y="16619"/>
            <a:ext cx="376891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Demographics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4CC4B-7DD4-64E3-2499-6236ED357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"/>
          <a:stretch/>
        </p:blipFill>
        <p:spPr>
          <a:xfrm>
            <a:off x="1448823" y="2445025"/>
            <a:ext cx="6087325" cy="2681855"/>
          </a:xfrm>
          <a:prstGeom prst="rect">
            <a:avLst/>
          </a:prstGeom>
        </p:spPr>
      </p:pic>
      <p:sp>
        <p:nvSpPr>
          <p:cNvPr id="2" name="Google Shape;363;p59">
            <a:extLst>
              <a:ext uri="{FF2B5EF4-FFF2-40B4-BE49-F238E27FC236}">
                <a16:creationId xmlns:a16="http://schemas.microsoft.com/office/drawing/2014/main" id="{67ED03C5-1470-CD1F-EAC3-AF50F5D979F9}"/>
              </a:ext>
            </a:extLst>
          </p:cNvPr>
          <p:cNvSpPr txBox="1">
            <a:spLocks/>
          </p:cNvSpPr>
          <p:nvPr/>
        </p:nvSpPr>
        <p:spPr>
          <a:xfrm>
            <a:off x="224968" y="449007"/>
            <a:ext cx="3428999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Occupation and Total Children</a:t>
            </a:r>
          </a:p>
        </p:txBody>
      </p:sp>
    </p:spTree>
    <p:extLst>
      <p:ext uri="{BB962C8B-B14F-4D97-AF65-F5344CB8AC3E}">
        <p14:creationId xmlns:p14="http://schemas.microsoft.com/office/powerpoint/2010/main" val="17313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24968" y="491020"/>
            <a:ext cx="8919032" cy="2643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can observe that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surge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shopping activities occurs during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Quarter 4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particularly in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November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December.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Some factors could contribute to this trend, such as: Thanksgiving Day, Christmas Celebration, Year-End Sales and Promotions,…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term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Transactions by Day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customers have a tendency to buy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 the end and beginning of the month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due to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budget constraints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after paying bills. However, between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days 10 and 20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they buy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frequently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possibly due to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receiving paychecks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feeling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financially stable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We can leverage this information to optimize marketing strategies and capitalize on peak buying periods.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Behaviors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ADFC3-5C70-F9FA-E1D4-208DC5F70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5" y="3198838"/>
            <a:ext cx="8313530" cy="17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198174" y="698766"/>
            <a:ext cx="4380235" cy="39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the top 5 products by Revenue, Cost, and Quantity Sold, we can see that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these products belong to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food and beverage category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top product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Great Pumpernickel Bread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followed by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 Top New Potatoes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Horatio Frosted Cookies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Fabulous Strawberry Drink, and Better Chicken Soup.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top 5 products with the highest Return Rates, we notice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positive trend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with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Blue Medal Egg Substitute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Wairus Meriott Wine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having the highest return rates, just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bit above 3%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B9425-3E40-B948-2F4A-E9616AFC0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2"/>
          <a:stretch/>
        </p:blipFill>
        <p:spPr>
          <a:xfrm>
            <a:off x="4485149" y="812638"/>
            <a:ext cx="4616656" cy="1582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5DE9C-5673-649E-6710-01A06B1CC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19" y="3182480"/>
            <a:ext cx="4623186" cy="1599831"/>
          </a:xfrm>
          <a:prstGeom prst="rect">
            <a:avLst/>
          </a:prstGeom>
        </p:spPr>
      </p:pic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198174" y="375743"/>
            <a:ext cx="3968290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Top Revenue, Cost and Quantity Sold</a:t>
            </a:r>
          </a:p>
        </p:txBody>
      </p:sp>
      <p:sp>
        <p:nvSpPr>
          <p:cNvPr id="8" name="Google Shape;363;p59">
            <a:extLst>
              <a:ext uri="{FF2B5EF4-FFF2-40B4-BE49-F238E27FC236}">
                <a16:creationId xmlns:a16="http://schemas.microsoft.com/office/drawing/2014/main" id="{7B12D122-32FD-16F2-8767-0C24BD57DB5C}"/>
              </a:ext>
            </a:extLst>
          </p:cNvPr>
          <p:cNvSpPr txBox="1">
            <a:spLocks/>
          </p:cNvSpPr>
          <p:nvPr/>
        </p:nvSpPr>
        <p:spPr>
          <a:xfrm>
            <a:off x="191765" y="3002572"/>
            <a:ext cx="3968290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Top Return Rate</a:t>
            </a:r>
          </a:p>
        </p:txBody>
      </p:sp>
    </p:spTree>
    <p:extLst>
      <p:ext uri="{BB962C8B-B14F-4D97-AF65-F5344CB8AC3E}">
        <p14:creationId xmlns:p14="http://schemas.microsoft.com/office/powerpoint/2010/main" val="195127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873316" y="900120"/>
            <a:ext cx="4884554" cy="39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From the chart, we can see profits for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recyclable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products consistently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outperform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those for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non-recyclable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ones, with the highest profits found in the mid-tier category, followed by the high-tier and low-tier categories.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low-fat products,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non-low-fat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items generally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yield higher profits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than their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low-fat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ones.  And the tier ranking for this criterion is the same with recyclable products, with the top tier being mid-tier, followed by high-tier and low-tier.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3857041" y="357315"/>
            <a:ext cx="526737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Profit by Recyclable and Low Fat Product’s Tiers</a:t>
            </a:r>
            <a:endParaRPr lang="en-SG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1845C-8367-AD6D-7453-980D32295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8" y="763902"/>
            <a:ext cx="3296685" cy="41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7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19025" y="950854"/>
            <a:ext cx="8487653" cy="296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 Rate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2018 doubled compared to that in 2017. However, upon closer examination, we can see that the return rates for the top 5 products have actually decreased. Hence, our focus should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shift away from specific products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towards a more holistic approach to address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overall return rate issue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As a result, it is imperative that we identify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root causes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this problem, such as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system errors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inappropriate policies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 any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events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may be contributing to it.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customers are primarily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 Group 55 and above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who tend to purchase products related to health and wellness, home goods, and travel. These preferences reflect their focus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 well-being, comfort, and leisure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Meeting these needs is crucial for ensuring their satisfaction.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219025" y="459813"/>
            <a:ext cx="526737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Suggestions:</a:t>
            </a:r>
            <a:endParaRPr lang="en-SG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3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219025" y="459813"/>
            <a:ext cx="526737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Suggestions:</a:t>
            </a:r>
            <a:endParaRPr lang="en-SG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4AD79-25FC-68D3-12BA-6279593CB06B}"/>
              </a:ext>
            </a:extLst>
          </p:cNvPr>
          <p:cNvSpPr txBox="1"/>
          <p:nvPr/>
        </p:nvSpPr>
        <p:spPr>
          <a:xfrm>
            <a:off x="219025" y="859722"/>
            <a:ext cx="8636740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maximize sales, we should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focus on targeted promotions during the holiday season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especially in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November and December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Additionally, offering discounts at the end of the month and emphasizing marketing efforts between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10th and 20th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help boost sales. Some of the actions such as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implementing customer loyalty programs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maintaining adequate stock levels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popular products in health and wellness, home goods, and travel categories during Quarter 4 will also enhance overall profitability.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customers mainly fall within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low-middle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income range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with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Bronze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membership tier being the most popular and revenue-generating option. To optimize our business strategy, we should focus on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enhancing sales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expanding product offerings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specifically to this specific customer group. Some of the recommendations are: Introducing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exclusive benefits or discounts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Bronze members, developing targeted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marketing campaigns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satisfy the needs of this group, enhancing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Bronze membership loyalty program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reward frequent purchasers and encourage repeat business,…</a:t>
            </a:r>
          </a:p>
        </p:txBody>
      </p:sp>
    </p:spTree>
    <p:extLst>
      <p:ext uri="{BB962C8B-B14F-4D97-AF65-F5344CB8AC3E}">
        <p14:creationId xmlns:p14="http://schemas.microsoft.com/office/powerpoint/2010/main" val="11904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"/>
          <p:cNvSpPr/>
          <p:nvPr/>
        </p:nvSpPr>
        <p:spPr>
          <a:xfrm>
            <a:off x="762749" y="257175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0" name="Google Shape;280;p52"/>
          <p:cNvSpPr txBox="1">
            <a:spLocks noGrp="1"/>
          </p:cNvSpPr>
          <p:nvPr>
            <p:ph type="ctrTitle" idx="2"/>
          </p:nvPr>
        </p:nvSpPr>
        <p:spPr>
          <a:xfrm>
            <a:off x="1263162" y="2415456"/>
            <a:ext cx="156953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Overview</a:t>
            </a:r>
            <a:endParaRPr sz="1400"/>
          </a:p>
        </p:txBody>
      </p:sp>
      <p:sp>
        <p:nvSpPr>
          <p:cNvPr id="282" name="Google Shape;282;p52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9673" y="19027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3" name="Google Shape;283;p52"/>
          <p:cNvSpPr txBox="1">
            <a:spLocks noGrp="1"/>
          </p:cNvSpPr>
          <p:nvPr>
            <p:ph type="ctrTitle" idx="4"/>
          </p:nvPr>
        </p:nvSpPr>
        <p:spPr>
          <a:xfrm>
            <a:off x="4113548" y="2426549"/>
            <a:ext cx="9344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Analysis</a:t>
            </a:r>
            <a:endParaRPr sz="1400"/>
          </a:p>
        </p:txBody>
      </p:sp>
      <p:sp>
        <p:nvSpPr>
          <p:cNvPr id="285" name="Google Shape;285;p52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085178" y="1902760"/>
            <a:ext cx="93449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6" name="Google Shape;286;p52"/>
          <p:cNvSpPr txBox="1">
            <a:spLocks noGrp="1"/>
          </p:cNvSpPr>
          <p:nvPr>
            <p:ph type="ctrTitle" idx="7"/>
          </p:nvPr>
        </p:nvSpPr>
        <p:spPr>
          <a:xfrm>
            <a:off x="6300526" y="2415470"/>
            <a:ext cx="108948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Conclusion</a:t>
            </a:r>
            <a:endParaRPr sz="1400"/>
          </a:p>
        </p:txBody>
      </p:sp>
      <p:sp>
        <p:nvSpPr>
          <p:cNvPr id="288" name="Google Shape;288;p52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564054" y="18998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ctrTitle"/>
          </p:nvPr>
        </p:nvSpPr>
        <p:spPr>
          <a:xfrm>
            <a:off x="365018" y="334750"/>
            <a:ext cx="321140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Table of contents</a:t>
            </a:r>
            <a:endParaRPr sz="2800"/>
          </a:p>
        </p:txBody>
      </p:sp>
      <p:sp>
        <p:nvSpPr>
          <p:cNvPr id="27" name="Google Shape;265;p50">
            <a:extLst>
              <a:ext uri="{FF2B5EF4-FFF2-40B4-BE49-F238E27FC236}">
                <a16:creationId xmlns:a16="http://schemas.microsoft.com/office/drawing/2014/main" id="{04630A8D-8E04-D0C0-40C5-DF4129A53275}"/>
              </a:ext>
            </a:extLst>
          </p:cNvPr>
          <p:cNvSpPr/>
          <p:nvPr/>
        </p:nvSpPr>
        <p:spPr>
          <a:xfrm flipH="1">
            <a:off x="6032022" y="4617806"/>
            <a:ext cx="3111978" cy="312002"/>
          </a:xfrm>
          <a:prstGeom prst="rect">
            <a:avLst/>
          </a:prstGeom>
          <a:solidFill>
            <a:schemeClr val="tx2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>
            <a:spLocks noGrp="1"/>
          </p:cNvSpPr>
          <p:nvPr>
            <p:ph type="title"/>
          </p:nvPr>
        </p:nvSpPr>
        <p:spPr>
          <a:xfrm>
            <a:off x="2144400" y="1898625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1"/>
                </a:solidFill>
              </a:rPr>
              <a:t>Thank you!</a:t>
            </a:r>
            <a:endParaRPr sz="9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</p:nvPr>
        </p:nvSpPr>
        <p:spPr>
          <a:xfrm flipH="1">
            <a:off x="3546865" y="95237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</p:nvPr>
        </p:nvSpPr>
        <p:spPr>
          <a:xfrm flipH="1">
            <a:off x="410163" y="1760550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>
            <a:spLocks noGrp="1"/>
          </p:cNvSpPr>
          <p:nvPr>
            <p:ph type="ctrTitle"/>
          </p:nvPr>
        </p:nvSpPr>
        <p:spPr>
          <a:xfrm>
            <a:off x="139148" y="224687"/>
            <a:ext cx="14134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Maven Market</a:t>
            </a:r>
            <a:endParaRPr sz="2400"/>
          </a:p>
        </p:txBody>
      </p:sp>
      <p:sp>
        <p:nvSpPr>
          <p:cNvPr id="345" name="Google Shape;345;p57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7"/>
          <p:cNvSpPr txBox="1"/>
          <p:nvPr/>
        </p:nvSpPr>
        <p:spPr>
          <a:xfrm>
            <a:off x="139147" y="1377770"/>
            <a:ext cx="2729138" cy="289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Maven Market is a worldwide supermarket chain, operating hundreds of stores throughout the United States, Mexico, and Canada.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chain comprises various store types, including Deluxe Supermarkets, Gourmet Supermarkets,,… which offer a diverse range of products such as food, beverages, dairy, snacks, and more.</a:t>
            </a:r>
            <a:endParaRPr lang="en-SG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8" name="Google Shape;348;p57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rgbClr val="3D465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0 Best Markets in Cardiff - Where to Go Shopping like a Local in Cardiff?  – Go Guides">
            <a:extLst>
              <a:ext uri="{FF2B5EF4-FFF2-40B4-BE49-F238E27FC236}">
                <a16:creationId xmlns:a16="http://schemas.microsoft.com/office/drawing/2014/main" id="{D55F5703-8A87-AA68-CA1D-DE44ABA9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4" y="-1"/>
            <a:ext cx="6295355" cy="4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VEN MARKET ANALYSIS DASHBOARD">
            <a:extLst>
              <a:ext uri="{FF2B5EF4-FFF2-40B4-BE49-F238E27FC236}">
                <a16:creationId xmlns:a16="http://schemas.microsoft.com/office/drawing/2014/main" id="{F11AD268-23D4-619E-9181-D5FA4510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00" y="0"/>
            <a:ext cx="2090870" cy="117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153A1D-6444-3C84-FD8E-DCF276A252CB}"/>
              </a:ext>
            </a:extLst>
          </p:cNvPr>
          <p:cNvSpPr txBox="1"/>
          <p:nvPr/>
        </p:nvSpPr>
        <p:spPr>
          <a:xfrm>
            <a:off x="139148" y="11708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Context: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>
            <a:spLocks noGrp="1"/>
          </p:cNvSpPr>
          <p:nvPr>
            <p:ph type="ctrTitle"/>
          </p:nvPr>
        </p:nvSpPr>
        <p:spPr>
          <a:xfrm>
            <a:off x="139148" y="224687"/>
            <a:ext cx="14134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Maven Market</a:t>
            </a:r>
            <a:endParaRPr sz="2400"/>
          </a:p>
        </p:txBody>
      </p:sp>
      <p:sp>
        <p:nvSpPr>
          <p:cNvPr id="345" name="Google Shape;345;p57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7"/>
          <p:cNvSpPr txBox="1"/>
          <p:nvPr/>
        </p:nvSpPr>
        <p:spPr>
          <a:xfrm>
            <a:off x="139148" y="1159017"/>
            <a:ext cx="2889902" cy="252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Business goal: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Analyzing: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overview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 demographics &amp; behaviors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Giving 2 – 3 suggestions.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SG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8" name="Google Shape;348;p57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rgbClr val="3D465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0 Best Markets in Cardiff - Where to Go Shopping like a Local in Cardiff?  – Go Guides">
            <a:extLst>
              <a:ext uri="{FF2B5EF4-FFF2-40B4-BE49-F238E27FC236}">
                <a16:creationId xmlns:a16="http://schemas.microsoft.com/office/drawing/2014/main" id="{D55F5703-8A87-AA68-CA1D-DE44ABA9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4" y="-1"/>
            <a:ext cx="6295355" cy="4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VEN MARKET ANALYSIS DASHBOARD">
            <a:extLst>
              <a:ext uri="{FF2B5EF4-FFF2-40B4-BE49-F238E27FC236}">
                <a16:creationId xmlns:a16="http://schemas.microsoft.com/office/drawing/2014/main" id="{F11AD268-23D4-619E-9181-D5FA4510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00" y="0"/>
            <a:ext cx="2090870" cy="117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71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xfrm flipH="1">
            <a:off x="2522400" y="1184743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64"/>
          <p:cNvSpPr txBox="1">
            <a:spLocks noGrp="1"/>
          </p:cNvSpPr>
          <p:nvPr>
            <p:ph type="title" idx="2"/>
          </p:nvPr>
        </p:nvSpPr>
        <p:spPr>
          <a:xfrm flipH="1">
            <a:off x="5536569" y="1644073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/>
        </p:nvSpPr>
        <p:spPr>
          <a:xfrm>
            <a:off x="1118705" y="3183611"/>
            <a:ext cx="6906589" cy="13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Based on the statistics, in 2018, the business activity has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increased rapidly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doubling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both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Total Transactions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Revenue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(with a growth rate of +110.6% and 112.18%, respectively). However, it is worth noting that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Total Returns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have also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doubled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compared to last year.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720EF2-3523-F780-1926-0D5A148D9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05" y="1990058"/>
            <a:ext cx="6906589" cy="952633"/>
          </a:xfrm>
          <a:prstGeom prst="rect">
            <a:avLst/>
          </a:prstGeom>
        </p:spPr>
      </p:pic>
      <p:sp>
        <p:nvSpPr>
          <p:cNvPr id="5" name="Google Shape;363;p59">
            <a:extLst>
              <a:ext uri="{FF2B5EF4-FFF2-40B4-BE49-F238E27FC236}">
                <a16:creationId xmlns:a16="http://schemas.microsoft.com/office/drawing/2014/main" id="{B7017BCF-73A8-F7A9-3FA4-0D0796E3A6BB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7C7435B5-C7AF-A75C-0C42-C3AF95BCE650}"/>
              </a:ext>
            </a:extLst>
          </p:cNvPr>
          <p:cNvSpPr txBox="1">
            <a:spLocks/>
          </p:cNvSpPr>
          <p:nvPr/>
        </p:nvSpPr>
        <p:spPr>
          <a:xfrm>
            <a:off x="310750" y="1322442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Business Activities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63022" y="2488735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67F9CB-BA2D-B4D1-B299-3F3CEAC87208}"/>
              </a:ext>
            </a:extLst>
          </p:cNvPr>
          <p:cNvSpPr txBox="1"/>
          <p:nvPr/>
        </p:nvSpPr>
        <p:spPr>
          <a:xfrm>
            <a:off x="491988" y="1504877"/>
            <a:ext cx="4572000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This can be explained by: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opening of an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increasing</a:t>
            </a:r>
            <a:r>
              <a:rPr lang="en-US" b="1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 of Stores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1998.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5027800" y="1828042"/>
            <a:ext cx="4572000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</a:t>
            </a:r>
            <a:r>
              <a:rPr lang="en-US" b="1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rise</a:t>
            </a:r>
            <a:r>
              <a:rPr lang="en-US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the number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Buying Customers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8748E0-2A23-3356-0694-E4773A84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4" y="2615235"/>
            <a:ext cx="3924848" cy="1867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9D5A6D-EA95-FD7C-61C1-D30CB4C4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800" y="2639678"/>
            <a:ext cx="3957263" cy="1842718"/>
          </a:xfrm>
          <a:prstGeom prst="rect">
            <a:avLst/>
          </a:prstGeom>
        </p:spPr>
      </p:pic>
      <p:sp>
        <p:nvSpPr>
          <p:cNvPr id="2" name="Google Shape;363;p59">
            <a:extLst>
              <a:ext uri="{FF2B5EF4-FFF2-40B4-BE49-F238E27FC236}">
                <a16:creationId xmlns:a16="http://schemas.microsoft.com/office/drawing/2014/main" id="{5371534C-2F0C-1859-5631-A063ECC7E45B}"/>
              </a:ext>
            </a:extLst>
          </p:cNvPr>
          <p:cNvSpPr txBox="1">
            <a:spLocks/>
          </p:cNvSpPr>
          <p:nvPr/>
        </p:nvSpPr>
        <p:spPr>
          <a:xfrm>
            <a:off x="310750" y="118197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Business Activities</a:t>
            </a:r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69013E86-251C-9F93-8041-B62840117C43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183372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37236" y="3557199"/>
            <a:ext cx="8369442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terms of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Market Ranking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USA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has contributed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highest Revenue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accounting for 66.76% of the total. In closer examination,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state of Washington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significant contributor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our sales. On the other hand,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Mexico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has contributed 27.14%, while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Canada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's contribution was only 6.10%.</a:t>
            </a:r>
          </a:p>
        </p:txBody>
      </p:sp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DFDC8202-00B2-1118-E1F2-23B68A664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9140" b="50279"/>
          <a:stretch/>
        </p:blipFill>
        <p:spPr>
          <a:xfrm>
            <a:off x="3936713" y="1004213"/>
            <a:ext cx="4650696" cy="24506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334263C-31E7-0C1F-E434-1F962989E059}"/>
              </a:ext>
            </a:extLst>
          </p:cNvPr>
          <p:cNvGrpSpPr/>
          <p:nvPr/>
        </p:nvGrpSpPr>
        <p:grpSpPr>
          <a:xfrm>
            <a:off x="411915" y="1593791"/>
            <a:ext cx="1962424" cy="1562318"/>
            <a:chOff x="803113" y="1614180"/>
            <a:chExt cx="1962424" cy="15623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6A7AE8-CB61-5AC6-3A54-7C40E0A1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113" y="1614180"/>
              <a:ext cx="1962424" cy="156231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2A64648-A1D4-E669-0910-B59F403B2852}"/>
                </a:ext>
              </a:extLst>
            </p:cNvPr>
            <p:cNvSpPr/>
            <p:nvPr/>
          </p:nvSpPr>
          <p:spPr>
            <a:xfrm>
              <a:off x="803113" y="1958009"/>
              <a:ext cx="1962424" cy="316189"/>
            </a:xfrm>
            <a:prstGeom prst="rect">
              <a:avLst/>
            </a:prstGeom>
            <a:noFill/>
            <a:ln>
              <a:solidFill>
                <a:srgbClr val="EE2F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Google Shape;363;p59">
            <a:extLst>
              <a:ext uri="{FF2B5EF4-FFF2-40B4-BE49-F238E27FC236}">
                <a16:creationId xmlns:a16="http://schemas.microsoft.com/office/drawing/2014/main" id="{C2BE3F35-61D8-F95C-80F0-3993042EBE8A}"/>
              </a:ext>
            </a:extLst>
          </p:cNvPr>
          <p:cNvSpPr txBox="1">
            <a:spLocks/>
          </p:cNvSpPr>
          <p:nvPr/>
        </p:nvSpPr>
        <p:spPr>
          <a:xfrm>
            <a:off x="337236" y="1014642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Market Ranking</a:t>
            </a:r>
          </a:p>
        </p:txBody>
      </p:sp>
      <p:sp>
        <p:nvSpPr>
          <p:cNvPr id="4" name="Google Shape;363;p59">
            <a:extLst>
              <a:ext uri="{FF2B5EF4-FFF2-40B4-BE49-F238E27FC236}">
                <a16:creationId xmlns:a16="http://schemas.microsoft.com/office/drawing/2014/main" id="{6F7B8A69-6312-544D-08DF-5D26B3E0E6C3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330863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1387</Words>
  <Application>Microsoft Office PowerPoint</Application>
  <PresentationFormat>On-screen Show (16:9)</PresentationFormat>
  <Paragraphs>89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Open Sans</vt:lpstr>
      <vt:lpstr>DM Serif Display</vt:lpstr>
      <vt:lpstr>Arial</vt:lpstr>
      <vt:lpstr>Open Sans Light</vt:lpstr>
      <vt:lpstr>Fira Sans Extra Condensed Medium</vt:lpstr>
      <vt:lpstr>Investment Business Plan By Slidesgo</vt:lpstr>
      <vt:lpstr>Maven Market Report</vt:lpstr>
      <vt:lpstr>Overview</vt:lpstr>
      <vt:lpstr>Overview</vt:lpstr>
      <vt:lpstr>Maven Market</vt:lpstr>
      <vt:lpstr>Maven Market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Demographics</vt:lpstr>
      <vt:lpstr>Customer Demographics</vt:lpstr>
      <vt:lpstr>Customer Demographics</vt:lpstr>
      <vt:lpstr>Customer Behaviors</vt:lpstr>
      <vt:lpstr>Product</vt:lpstr>
      <vt:lpstr>Product</vt:lpstr>
      <vt:lpstr>Conclusion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 Market Report</dc:title>
  <cp:lastModifiedBy>Huy Quốc</cp:lastModifiedBy>
  <cp:revision>9</cp:revision>
  <dcterms:modified xsi:type="dcterms:W3CDTF">2023-09-01T15:58:56Z</dcterms:modified>
</cp:coreProperties>
</file>